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6" r:id="rId2"/>
    <p:sldId id="273" r:id="rId3"/>
    <p:sldId id="257" r:id="rId4"/>
    <p:sldId id="274" r:id="rId5"/>
    <p:sldId id="275" r:id="rId6"/>
    <p:sldId id="276" r:id="rId7"/>
    <p:sldId id="277" r:id="rId8"/>
    <p:sldId id="278" r:id="rId9"/>
    <p:sldId id="279" r:id="rId10"/>
    <p:sldId id="258" r:id="rId11"/>
    <p:sldId id="262" r:id="rId12"/>
    <p:sldId id="263" r:id="rId13"/>
    <p:sldId id="260" r:id="rId14"/>
    <p:sldId id="264" r:id="rId15"/>
    <p:sldId id="267" r:id="rId16"/>
    <p:sldId id="280" r:id="rId1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39" autoAdjust="0"/>
  </p:normalViewPr>
  <p:slideViewPr>
    <p:cSldViewPr>
      <p:cViewPr varScale="1">
        <p:scale>
          <a:sx n="100" d="100"/>
          <a:sy n="100" d="100"/>
        </p:scale>
        <p:origin x="-642" y="-84"/>
      </p:cViewPr>
      <p:guideLst>
        <p:guide orient="horz" pos="2160"/>
        <p:guide pos="2880"/>
      </p:guideLst>
    </p:cSldViewPr>
  </p:slideViewPr>
  <p:outlineViewPr>
    <p:cViewPr>
      <p:scale>
        <a:sx n="33" d="100"/>
        <a:sy n="33" d="100"/>
      </p:scale>
      <p:origin x="0" y="86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4" y="0"/>
            <a:ext cx="3077739" cy="469424"/>
          </a:xfrm>
          <a:prstGeom prst="rect">
            <a:avLst/>
          </a:prstGeom>
        </p:spPr>
        <p:txBody>
          <a:bodyPr vert="horz" lIns="94229" tIns="47114" rIns="94229" bIns="47114" rtlCol="0"/>
          <a:lstStyle>
            <a:lvl1pPr algn="r">
              <a:defRPr sz="1200"/>
            </a:lvl1pPr>
          </a:lstStyle>
          <a:p>
            <a:fld id="{6D489F04-F85F-4592-90ED-FDF04C5E08E7}" type="datetimeFigureOut">
              <a:rPr lang="en-US" smtClean="0"/>
              <a:t>5/8/2018</a:t>
            </a:fld>
            <a:endParaRPr lang="en-US"/>
          </a:p>
        </p:txBody>
      </p:sp>
      <p:sp>
        <p:nvSpPr>
          <p:cNvPr id="4" name="Footer Placeholder 3"/>
          <p:cNvSpPr>
            <a:spLocks noGrp="1"/>
          </p:cNvSpPr>
          <p:nvPr>
            <p:ph type="ftr" sz="quarter" idx="2"/>
          </p:nvPr>
        </p:nvSpPr>
        <p:spPr>
          <a:xfrm>
            <a:off x="2"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917422"/>
            <a:ext cx="3077739" cy="469424"/>
          </a:xfrm>
          <a:prstGeom prst="rect">
            <a:avLst/>
          </a:prstGeom>
        </p:spPr>
        <p:txBody>
          <a:bodyPr vert="horz" lIns="94229" tIns="47114" rIns="94229" bIns="47114" rtlCol="0" anchor="b"/>
          <a:lstStyle>
            <a:lvl1pPr algn="r">
              <a:defRPr sz="1200"/>
            </a:lvl1pPr>
          </a:lstStyle>
          <a:p>
            <a:fld id="{C41ADFDA-BDC3-42C9-80CB-A04CC5E4C340}" type="slidenum">
              <a:rPr lang="en-US" smtClean="0"/>
              <a:t>‹#›</a:t>
            </a:fld>
            <a:endParaRPr lang="en-US"/>
          </a:p>
        </p:txBody>
      </p:sp>
    </p:spTree>
    <p:extLst>
      <p:ext uri="{BB962C8B-B14F-4D97-AF65-F5344CB8AC3E}">
        <p14:creationId xmlns:p14="http://schemas.microsoft.com/office/powerpoint/2010/main" val="5758917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B2767E-3F35-4054-AEDF-7FE33629998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84345-8F41-4CCC-8ED7-9F566B9F40C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2767E-3F35-4054-AEDF-7FE33629998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84345-8F41-4CCC-8ED7-9F566B9F40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2767E-3F35-4054-AEDF-7FE33629998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84345-8F41-4CCC-8ED7-9F566B9F40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B2767E-3F35-4054-AEDF-7FE33629998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84345-8F41-4CCC-8ED7-9F566B9F40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BB2767E-3F35-4054-AEDF-7FE33629998A}"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84345-8F41-4CCC-8ED7-9F566B9F40C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B2767E-3F35-4054-AEDF-7FE33629998A}"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84345-8F41-4CCC-8ED7-9F566B9F40C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B2767E-3F35-4054-AEDF-7FE33629998A}"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84345-8F41-4CCC-8ED7-9F566B9F40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2767E-3F35-4054-AEDF-7FE33629998A}"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84345-8F41-4CCC-8ED7-9F566B9F40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2767E-3F35-4054-AEDF-7FE33629998A}"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84345-8F41-4CCC-8ED7-9F566B9F40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BB2767E-3F35-4054-AEDF-7FE33629998A}" type="datetimeFigureOut">
              <a:rPr lang="en-US" smtClean="0"/>
              <a:t>5/8/2018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1D84345-8F41-4CCC-8ED7-9F566B9F40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2767E-3F35-4054-AEDF-7FE33629998A}"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84345-8F41-4CCC-8ED7-9F566B9F40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BB2767E-3F35-4054-AEDF-7FE33629998A}" type="datetimeFigureOut">
              <a:rPr lang="en-US" smtClean="0"/>
              <a:t>5/8/2018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1D84345-8F41-4CCC-8ED7-9F566B9F40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18" Type="http://schemas.openxmlformats.org/officeDocument/2006/relationships/image" Target="../media/image54.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17" Type="http://schemas.openxmlformats.org/officeDocument/2006/relationships/image" Target="../media/image53.jpeg"/><Relationship Id="rId2" Type="http://schemas.openxmlformats.org/officeDocument/2006/relationships/image" Target="../media/image38.jpeg"/><Relationship Id="rId16"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1.jpeg"/><Relationship Id="rId10" Type="http://schemas.openxmlformats.org/officeDocument/2006/relationships/image" Target="../media/image46.jpeg"/><Relationship Id="rId19" Type="http://schemas.openxmlformats.org/officeDocument/2006/relationships/image" Target="../media/image55.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40" y="457200"/>
            <a:ext cx="4148260" cy="3276600"/>
          </a:xfrm>
          <a:prstGeom prst="rect">
            <a:avLst/>
          </a:prstGeom>
        </p:spPr>
      </p:pic>
      <p:sp>
        <p:nvSpPr>
          <p:cNvPr id="7" name="TextBox 6"/>
          <p:cNvSpPr txBox="1"/>
          <p:nvPr/>
        </p:nvSpPr>
        <p:spPr>
          <a:xfrm>
            <a:off x="3929449" y="3323587"/>
            <a:ext cx="5029200" cy="1938992"/>
          </a:xfrm>
          <a:prstGeom prst="rect">
            <a:avLst/>
          </a:prstGeom>
          <a:noFill/>
        </p:spPr>
        <p:txBody>
          <a:bodyPr wrap="square" rtlCol="0">
            <a:spAutoFit/>
          </a:bodyPr>
          <a:lstStyle/>
          <a:p>
            <a:pPr algn="ctr"/>
            <a:r>
              <a:rPr lang="en-US" sz="6000" b="1" dirty="0" smtClean="0">
                <a:latin typeface="Arial Black" panose="020B0A04020102020204" pitchFamily="34" charset="0"/>
              </a:rPr>
              <a:t>Celebrating 20 Years!</a:t>
            </a:r>
            <a:endParaRPr lang="en-US" sz="6000" b="1" dirty="0">
              <a:latin typeface="Arial Black" panose="020B0A04020102020204" pitchFamily="34" charset="0"/>
            </a:endParaRPr>
          </a:p>
        </p:txBody>
      </p:sp>
      <p:sp>
        <p:nvSpPr>
          <p:cNvPr id="6" name="TextBox 5"/>
          <p:cNvSpPr txBox="1"/>
          <p:nvPr/>
        </p:nvSpPr>
        <p:spPr>
          <a:xfrm>
            <a:off x="3700849" y="6051720"/>
            <a:ext cx="5257800" cy="646331"/>
          </a:xfrm>
          <a:prstGeom prst="rect">
            <a:avLst/>
          </a:prstGeom>
          <a:noFill/>
        </p:spPr>
        <p:txBody>
          <a:bodyPr wrap="square" rtlCol="0">
            <a:spAutoFit/>
          </a:bodyPr>
          <a:lstStyle/>
          <a:p>
            <a:pPr algn="r"/>
            <a:r>
              <a:rPr lang="en-US" dirty="0" smtClean="0"/>
              <a:t>Presented by Sarah Peurakoski, Executive Director</a:t>
            </a:r>
          </a:p>
          <a:p>
            <a:pPr algn="r"/>
            <a:r>
              <a:rPr lang="en-US" dirty="0" smtClean="0"/>
              <a:t>February 24, 2018</a:t>
            </a:r>
            <a:endParaRPr lang="en-US" dirty="0"/>
          </a:p>
        </p:txBody>
      </p:sp>
    </p:spTree>
    <p:extLst>
      <p:ext uri="{BB962C8B-B14F-4D97-AF65-F5344CB8AC3E}">
        <p14:creationId xmlns:p14="http://schemas.microsoft.com/office/powerpoint/2010/main" val="3294761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of the SAIL logo</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1704" y="1142262"/>
            <a:ext cx="2731245" cy="269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Q:\Sarah P\Administrative\Amy's Documents\Kodak Pictures\2005-11-23\015_1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19200"/>
            <a:ext cx="1687163" cy="25307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532238"/>
            <a:ext cx="2918964" cy="206530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3749944"/>
            <a:ext cx="3480655" cy="2749278"/>
          </a:xfrm>
          <a:prstGeom prst="rect">
            <a:avLst/>
          </a:prstGeom>
          <a:ln w="28575">
            <a:solidFill>
              <a:schemeClr val="accent2"/>
            </a:solidFill>
          </a:ln>
        </p:spPr>
      </p:pic>
    </p:spTree>
    <p:extLst>
      <p:ext uri="{BB962C8B-B14F-4D97-AF65-F5344CB8AC3E}">
        <p14:creationId xmlns:p14="http://schemas.microsoft.com/office/powerpoint/2010/main" val="2735974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352800" y="3810000"/>
            <a:ext cx="5650992" cy="1957804"/>
          </a:xfrm>
        </p:spPr>
        <p:txBody>
          <a:bodyPr/>
          <a:lstStyle/>
          <a:p>
            <a:pPr algn="ctr"/>
            <a:r>
              <a:rPr lang="en-US" sz="5400" dirty="0" smtClean="0">
                <a:latin typeface="Arial" panose="020B0604020202020204" pitchFamily="34" charset="0"/>
                <a:cs typeface="Arial" panose="020B0604020202020204" pitchFamily="34" charset="0"/>
              </a:rPr>
              <a:t>Community events</a:t>
            </a:r>
            <a:endParaRPr lang="en-US" sz="5400" dirty="0">
              <a:latin typeface="Arial" panose="020B0604020202020204" pitchFamily="34" charset="0"/>
              <a:cs typeface="Arial" panose="020B0604020202020204" pitchFamily="34" charset="0"/>
            </a:endParaRPr>
          </a:p>
        </p:txBody>
      </p:sp>
      <p:sp>
        <p:nvSpPr>
          <p:cNvPr id="16" name="AutoShape 4" descr="Image result for disability commun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53" y="533400"/>
            <a:ext cx="4114800" cy="224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59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9736" y="3777074"/>
            <a:ext cx="2917861" cy="164129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3" y="2029107"/>
            <a:ext cx="2330622" cy="1747967"/>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400550"/>
            <a:ext cx="4536627" cy="245745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7079" y="3320290"/>
            <a:ext cx="2277079" cy="1707809"/>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9708" y="684044"/>
            <a:ext cx="2506132" cy="140970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3998" y="1908428"/>
            <a:ext cx="1443698" cy="2566575"/>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2200" y="1877536"/>
            <a:ext cx="2164131" cy="144275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5637" y="5076385"/>
            <a:ext cx="3181960" cy="1789853"/>
          </a:xfrm>
          <a:prstGeom prst="rect">
            <a:avLst/>
          </a:prstGeom>
        </p:spPr>
      </p:pic>
      <p:sp>
        <p:nvSpPr>
          <p:cNvPr id="2" name="Title 1"/>
          <p:cNvSpPr>
            <a:spLocks noGrp="1"/>
          </p:cNvSpPr>
          <p:nvPr>
            <p:ph type="title"/>
          </p:nvPr>
        </p:nvSpPr>
        <p:spPr>
          <a:xfrm>
            <a:off x="457200" y="152400"/>
            <a:ext cx="8153400" cy="548640"/>
          </a:xfrm>
        </p:spPr>
        <p:txBody>
          <a:bodyPr/>
          <a:lstStyle/>
          <a:p>
            <a:pPr algn="ctr"/>
            <a:r>
              <a:rPr lang="en-US" dirty="0" smtClean="0">
                <a:latin typeface="Arial" panose="020B0604020202020204" pitchFamily="34" charset="0"/>
                <a:cs typeface="Arial" panose="020B0604020202020204" pitchFamily="34" charset="0"/>
              </a:rPr>
              <a:t>celebrating the </a:t>
            </a:r>
            <a:r>
              <a:rPr lang="en-US" dirty="0" err="1" smtClean="0">
                <a:latin typeface="Arial" panose="020B0604020202020204" pitchFamily="34" charset="0"/>
                <a:cs typeface="Arial" panose="020B0604020202020204" pitchFamily="34" charset="0"/>
              </a:rPr>
              <a:t>ada</a:t>
            </a:r>
            <a:endParaRPr lang="en-US" dirty="0">
              <a:latin typeface="Arial" panose="020B0604020202020204" pitchFamily="34" charset="0"/>
              <a:cs typeface="Arial" panose="020B0604020202020204" pitchFamily="34" charset="0"/>
            </a:endParaRPr>
          </a:p>
        </p:txBody>
      </p:sp>
      <p:pic>
        <p:nvPicPr>
          <p:cNvPr id="1027" name="Picture 3" descr="Q:\PICTURES\2016 Disability Awareness Community Picnic\IMG_20160726_124122364_HD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55461" y="2071607"/>
            <a:ext cx="3322096" cy="1868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54158" y="3862195"/>
            <a:ext cx="1685141" cy="2995805"/>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634927"/>
            <a:ext cx="2484125" cy="1656083"/>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62200" y="643473"/>
            <a:ext cx="2174428" cy="1450271"/>
          </a:xfrm>
          <a:prstGeom prst="rect">
            <a:avLst/>
          </a:prstGeom>
        </p:spPr>
      </p:pic>
      <p:sp>
        <p:nvSpPr>
          <p:cNvPr id="22" name="TextBox 21"/>
          <p:cNvSpPr txBox="1"/>
          <p:nvPr/>
        </p:nvSpPr>
        <p:spPr>
          <a:xfrm>
            <a:off x="1157416" y="713940"/>
            <a:ext cx="1701149" cy="276999"/>
          </a:xfrm>
          <a:prstGeom prst="rect">
            <a:avLst/>
          </a:prstGeom>
          <a:solidFill>
            <a:schemeClr val="tx1"/>
          </a:solid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ADA Block Party 2005</a:t>
            </a:r>
            <a:endParaRPr lang="en-US" sz="12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6564009" y="3897195"/>
            <a:ext cx="1905000" cy="276999"/>
          </a:xfrm>
          <a:prstGeom prst="rect">
            <a:avLst/>
          </a:prstGeom>
          <a:solidFill>
            <a:schemeClr val="tx1"/>
          </a:solid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Access for All event 2017</a:t>
            </a:r>
            <a:endParaRPr lang="en-US" sz="1200" dirty="0">
              <a:solidFill>
                <a:schemeClr val="bg1"/>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50829" y="663759"/>
            <a:ext cx="2506133" cy="1409700"/>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3320290"/>
            <a:ext cx="2439869" cy="1829901"/>
          </a:xfrm>
          <a:prstGeom prst="rect">
            <a:avLst/>
          </a:prstGeom>
        </p:spPr>
      </p:pic>
      <p:sp>
        <p:nvSpPr>
          <p:cNvPr id="29" name="TextBox 28"/>
          <p:cNvSpPr txBox="1"/>
          <p:nvPr/>
        </p:nvSpPr>
        <p:spPr>
          <a:xfrm>
            <a:off x="2174789" y="3386290"/>
            <a:ext cx="2148016" cy="276999"/>
          </a:xfrm>
          <a:prstGeom prst="rect">
            <a:avLst/>
          </a:prstGeom>
          <a:solidFill>
            <a:schemeClr val="tx1"/>
          </a:solid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ADA Road to Freedom 2007</a:t>
            </a:r>
            <a:endParaRPr lang="en-US" sz="1200"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5432774" y="713940"/>
            <a:ext cx="3581400" cy="276999"/>
          </a:xfrm>
          <a:prstGeom prst="rect">
            <a:avLst/>
          </a:prstGeom>
          <a:solidFill>
            <a:schemeClr val="tx1"/>
          </a:solid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Disability Awareness and Celebration Picnic 2016</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673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2602" y="1447022"/>
            <a:ext cx="1453962" cy="95346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4346"/>
            <a:ext cx="3860800" cy="21717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1803" y="286135"/>
            <a:ext cx="1317357" cy="12192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9134" y="1338188"/>
            <a:ext cx="1893101" cy="94655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Action DAY conference</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8" y="4039325"/>
            <a:ext cx="1600200" cy="284479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8" y="1257523"/>
            <a:ext cx="2540000" cy="142875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235" y="3828401"/>
            <a:ext cx="2011765" cy="302895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4408" y="4825398"/>
            <a:ext cx="3059345" cy="2031953"/>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5800" y="4927362"/>
            <a:ext cx="2906802" cy="1930637"/>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34223" y="2443699"/>
            <a:ext cx="3739449" cy="2483663"/>
          </a:xfrm>
          <a:prstGeom prst="rect">
            <a:avLst/>
          </a:prstGeom>
        </p:spPr>
      </p:pic>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12966" y="1168146"/>
            <a:ext cx="2698894" cy="1518127"/>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54320" y="2448629"/>
            <a:ext cx="3089680" cy="2052101"/>
          </a:xfrm>
          <a:prstGeom prst="rect">
            <a:avLst/>
          </a:prstGeom>
        </p:spPr>
      </p:pic>
    </p:spTree>
    <p:extLst>
      <p:ext uri="{BB962C8B-B14F-4D97-AF65-F5344CB8AC3E}">
        <p14:creationId xmlns:p14="http://schemas.microsoft.com/office/powerpoint/2010/main" val="1697421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1026" y="3529913"/>
            <a:ext cx="2438400" cy="18288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4629150"/>
            <a:ext cx="2971800" cy="222885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509" y="4739435"/>
            <a:ext cx="1412376" cy="2118564"/>
          </a:xfrm>
          <a:prstGeom prst="rect">
            <a:avLst/>
          </a:prstGeom>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Chocolate festival</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990600"/>
            <a:ext cx="2032000" cy="15240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1362" y="2360140"/>
            <a:ext cx="1946876" cy="146015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14400"/>
            <a:ext cx="1974335" cy="1480751"/>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360140"/>
            <a:ext cx="1964724" cy="1473543"/>
          </a:xfrm>
          <a:prstGeom prst="rect">
            <a:avLst/>
          </a:prstGeom>
        </p:spPr>
      </p:pic>
      <p:sp>
        <p:nvSpPr>
          <p:cNvPr id="9" name="TextBox 8"/>
          <p:cNvSpPr txBox="1"/>
          <p:nvPr/>
        </p:nvSpPr>
        <p:spPr>
          <a:xfrm>
            <a:off x="890716" y="2229363"/>
            <a:ext cx="2148016" cy="276999"/>
          </a:xfrm>
          <a:prstGeom prst="rect">
            <a:avLst/>
          </a:prstGeom>
          <a:solidFill>
            <a:schemeClr val="tx1"/>
          </a:solid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Westwood Mall – 2010 -2011</a:t>
            </a:r>
            <a:endParaRPr lang="en-US" sz="120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5405" y="5486400"/>
            <a:ext cx="1828800" cy="137160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0016" y="3820297"/>
            <a:ext cx="2253048" cy="1689786"/>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3783227"/>
            <a:ext cx="1762897" cy="1322173"/>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5101280"/>
            <a:ext cx="2342292" cy="1756719"/>
          </a:xfrm>
          <a:prstGeom prst="rect">
            <a:avLst/>
          </a:prstGeom>
        </p:spPr>
      </p:pic>
      <p:sp>
        <p:nvSpPr>
          <p:cNvPr id="15" name="TextBox 14"/>
          <p:cNvSpPr txBox="1"/>
          <p:nvPr/>
        </p:nvSpPr>
        <p:spPr>
          <a:xfrm>
            <a:off x="1078813" y="4966900"/>
            <a:ext cx="2148016" cy="276999"/>
          </a:xfrm>
          <a:prstGeom prst="rect">
            <a:avLst/>
          </a:prstGeom>
          <a:solidFill>
            <a:schemeClr val="tx1"/>
          </a:solid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Up Front &amp; Company – 2012</a:t>
            </a:r>
            <a:endParaRPr lang="en-US" sz="1200" dirty="0">
              <a:solidFill>
                <a:schemeClr val="bg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60800" y="965596"/>
            <a:ext cx="2250073" cy="1490308"/>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18238" y="2360140"/>
            <a:ext cx="1598676" cy="2413687"/>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34000" y="2423355"/>
            <a:ext cx="1925918" cy="1275608"/>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79426" y="706394"/>
            <a:ext cx="1564574" cy="2362200"/>
          </a:xfrm>
          <a:prstGeom prst="rect">
            <a:avLst/>
          </a:prstGeom>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67400" y="762822"/>
            <a:ext cx="1989682" cy="1751778"/>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22726" y="2514600"/>
            <a:ext cx="1921274" cy="2881912"/>
          </a:xfrm>
          <a:prstGeom prst="rect">
            <a:avLst/>
          </a:prstGeom>
        </p:spPr>
      </p:pic>
      <p:pic>
        <p:nvPicPr>
          <p:cNvPr id="25" name="Picture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25171" y="5137762"/>
            <a:ext cx="2315618" cy="1736714"/>
          </a:xfrm>
          <a:prstGeom prst="rect">
            <a:avLst/>
          </a:prstGeom>
        </p:spPr>
      </p:pic>
      <p:sp>
        <p:nvSpPr>
          <p:cNvPr id="26" name="TextBox 25"/>
          <p:cNvSpPr txBox="1"/>
          <p:nvPr/>
        </p:nvSpPr>
        <p:spPr>
          <a:xfrm>
            <a:off x="6908972" y="2521290"/>
            <a:ext cx="2148016" cy="461665"/>
          </a:xfrm>
          <a:prstGeom prst="rect">
            <a:avLst/>
          </a:prstGeom>
          <a:solidFill>
            <a:schemeClr val="tx1"/>
          </a:solidFill>
        </p:spPr>
        <p:txBody>
          <a:bodyPr wrap="square" rtlCol="0">
            <a:spAutoFit/>
          </a:bodyPr>
          <a:lstStyle/>
          <a:p>
            <a:pPr algn="ctr"/>
            <a:r>
              <a:rPr lang="en-US" sz="1200" dirty="0" smtClean="0">
                <a:solidFill>
                  <a:schemeClr val="bg1"/>
                </a:solidFill>
                <a:latin typeface="Arial" panose="020B0604020202020204" pitchFamily="34" charset="0"/>
                <a:cs typeface="Arial" panose="020B0604020202020204" pitchFamily="34" charset="0"/>
              </a:rPr>
              <a:t>NMU Great Lakes Rooms</a:t>
            </a:r>
          </a:p>
          <a:p>
            <a:pPr algn="ctr"/>
            <a:r>
              <a:rPr lang="en-US" sz="1200" dirty="0" smtClean="0">
                <a:solidFill>
                  <a:schemeClr val="bg1"/>
                </a:solidFill>
                <a:latin typeface="Arial" panose="020B0604020202020204" pitchFamily="34" charset="0"/>
                <a:cs typeface="Arial" panose="020B0604020202020204" pitchFamily="34" charset="0"/>
              </a:rPr>
              <a:t>2013 - 2017</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852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59"/>
            <a:ext cx="7520940" cy="909637"/>
          </a:xfrm>
        </p:spPr>
        <p:txBody>
          <a:bodyPr/>
          <a:lstStyle/>
          <a:p>
            <a:pPr algn="ctr"/>
            <a:r>
              <a:rPr lang="en-US" dirty="0" smtClean="0">
                <a:latin typeface="Arial" panose="020B0604020202020204" pitchFamily="34" charset="0"/>
                <a:cs typeface="Arial" panose="020B0604020202020204" pitchFamily="34" charset="0"/>
              </a:rPr>
              <a:t>SAIL Commercial released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February 2018</a:t>
            </a:r>
            <a:endParaRPr lang="en-US" dirty="0">
              <a:latin typeface="Arial" panose="020B0604020202020204" pitchFamily="34" charset="0"/>
              <a:cs typeface="Arial" panose="020B0604020202020204" pitchFamily="34" charset="0"/>
            </a:endParaRP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547654"/>
            <a:ext cx="2537882" cy="1903412"/>
          </a:xfrm>
          <a:ln w="34925">
            <a:solidFill>
              <a:schemeClr val="accent2"/>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124200"/>
            <a:ext cx="3331630" cy="1874042"/>
          </a:xfrm>
          <a:prstGeom prst="rect">
            <a:avLst/>
          </a:prstGeom>
          <a:ln w="28575">
            <a:solidFill>
              <a:schemeClr val="accent2"/>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0459" r="6733" b="25695"/>
          <a:stretch/>
        </p:blipFill>
        <p:spPr>
          <a:xfrm>
            <a:off x="5410200" y="1275397"/>
            <a:ext cx="2651760" cy="2560320"/>
          </a:xfrm>
          <a:prstGeom prst="rect">
            <a:avLst/>
          </a:prstGeom>
          <a:ln w="28575">
            <a:solidFill>
              <a:schemeClr val="accent2"/>
            </a:solidFill>
          </a:ln>
        </p:spPr>
      </p:pic>
    </p:spTree>
    <p:extLst>
      <p:ext uri="{BB962C8B-B14F-4D97-AF65-F5344CB8AC3E}">
        <p14:creationId xmlns:p14="http://schemas.microsoft.com/office/powerpoint/2010/main" val="3379244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Arial" panose="020B0604020202020204" pitchFamily="34" charset="0"/>
                <a:cs typeface="Arial" panose="020B0604020202020204" pitchFamily="34" charset="0"/>
              </a:rPr>
              <a:t>What does the future hold?</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2960" y="1100628"/>
            <a:ext cx="7520940" cy="3699972"/>
          </a:xfrm>
        </p:spPr>
        <p:txBody>
          <a:bodyPr/>
          <a:lstStyle/>
          <a:p>
            <a:pPr>
              <a:buFont typeface="Arial" panose="020B0604020202020204" pitchFamily="34" charset="0"/>
              <a:buChar char="•"/>
            </a:pPr>
            <a:r>
              <a:rPr lang="en-US" dirty="0" smtClean="0">
                <a:solidFill>
                  <a:srgbClr val="00B0F0"/>
                </a:solidFill>
                <a:latin typeface="Arial" panose="020B0604020202020204" pitchFamily="34" charset="0"/>
                <a:cs typeface="Arial" panose="020B0604020202020204" pitchFamily="34" charset="0"/>
              </a:rPr>
              <a:t>SAIL is well positioned to take on additional programs and services that focus on supporting our neighbors in the U.P. that live with a disability.</a:t>
            </a:r>
          </a:p>
          <a:p>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smtClean="0">
                <a:solidFill>
                  <a:schemeClr val="accent2"/>
                </a:solidFill>
                <a:latin typeface="Arial" panose="020B0604020202020204" pitchFamily="34" charset="0"/>
                <a:cs typeface="Arial" panose="020B0604020202020204" pitchFamily="34" charset="0"/>
              </a:rPr>
              <a:t>New strategic plan development is scheduled for Summer 2019!</a:t>
            </a:r>
          </a:p>
          <a:p>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smtClean="0">
                <a:solidFill>
                  <a:srgbClr val="00B0F0"/>
                </a:solidFill>
                <a:latin typeface="Arial" panose="020B0604020202020204" pitchFamily="34" charset="0"/>
                <a:cs typeface="Arial" panose="020B0604020202020204" pitchFamily="34" charset="0"/>
              </a:rPr>
              <a:t>Key areas identified for growth may include:</a:t>
            </a:r>
          </a:p>
          <a:p>
            <a:pPr marL="802386" lvl="4" indent="-285750">
              <a:buFont typeface="Wingdings" panose="05000000000000000000" pitchFamily="2" charset="2"/>
              <a:buChar char="Ø"/>
            </a:pPr>
            <a:r>
              <a:rPr lang="en-US" dirty="0" smtClean="0">
                <a:solidFill>
                  <a:schemeClr val="accent2"/>
                </a:solidFill>
                <a:latin typeface="Arial" panose="020B0604020202020204" pitchFamily="34" charset="0"/>
                <a:cs typeface="Arial" panose="020B0604020202020204" pitchFamily="34" charset="0"/>
              </a:rPr>
              <a:t>Accessibility programming</a:t>
            </a:r>
          </a:p>
          <a:p>
            <a:pPr marL="802386" lvl="4" indent="-285750">
              <a:buFont typeface="Wingdings" panose="05000000000000000000" pitchFamily="2" charset="2"/>
              <a:buChar char="Ø"/>
            </a:pPr>
            <a:r>
              <a:rPr lang="en-US" dirty="0" smtClean="0">
                <a:solidFill>
                  <a:schemeClr val="accent2"/>
                </a:solidFill>
                <a:latin typeface="Arial" panose="020B0604020202020204" pitchFamily="34" charset="0"/>
                <a:cs typeface="Arial" panose="020B0604020202020204" pitchFamily="34" charset="0"/>
              </a:rPr>
              <a:t>Advocacy for individual and systems change</a:t>
            </a:r>
          </a:p>
          <a:p>
            <a:pPr marL="802386" lvl="4" indent="-285750">
              <a:buFont typeface="Wingdings" panose="05000000000000000000" pitchFamily="2" charset="2"/>
              <a:buChar char="Ø"/>
            </a:pPr>
            <a:r>
              <a:rPr lang="en-US" dirty="0" smtClean="0">
                <a:solidFill>
                  <a:schemeClr val="accent2"/>
                </a:solidFill>
                <a:latin typeface="Arial" panose="020B0604020202020204" pitchFamily="34" charset="0"/>
                <a:cs typeface="Arial" panose="020B0604020202020204" pitchFamily="34" charset="0"/>
              </a:rPr>
              <a:t>Continued outreach to all fifteen counties of the U.P.</a:t>
            </a:r>
          </a:p>
          <a:p>
            <a:pPr marL="802386" lvl="4" indent="-285750">
              <a:buFont typeface="Wingdings" panose="05000000000000000000" pitchFamily="2" charset="2"/>
              <a:buChar char="Ø"/>
            </a:pPr>
            <a:r>
              <a:rPr lang="en-US" dirty="0" smtClean="0">
                <a:solidFill>
                  <a:schemeClr val="accent2"/>
                </a:solidFill>
                <a:latin typeface="Arial" panose="020B0604020202020204" pitchFamily="34" charset="0"/>
                <a:cs typeface="Arial" panose="020B0604020202020204" pitchFamily="34" charset="0"/>
              </a:rPr>
              <a:t>Continued growth in services to assist individuals to attain and retain employment</a:t>
            </a:r>
          </a:p>
          <a:p>
            <a:pPr marL="802386" lvl="4" indent="-285750">
              <a:buFont typeface="Wingdings" panose="05000000000000000000" pitchFamily="2" charset="2"/>
              <a:buChar char="Ø"/>
            </a:pPr>
            <a:r>
              <a:rPr lang="en-US" dirty="0" smtClean="0">
                <a:solidFill>
                  <a:schemeClr val="accent2"/>
                </a:solidFill>
                <a:latin typeface="Arial" panose="020B0604020202020204" pitchFamily="34" charset="0"/>
                <a:cs typeface="Arial" panose="020B0604020202020204" pitchFamily="34" charset="0"/>
              </a:rPr>
              <a:t>Continued growth in independent living services and skills development</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939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7520940" cy="2709372"/>
          </a:xfrm>
          <a:ln>
            <a:solidFill>
              <a:schemeClr val="accent1"/>
            </a:solidFill>
          </a:ln>
        </p:spPr>
        <p:txBody>
          <a:bodyPr/>
          <a:lstStyle/>
          <a:p>
            <a:pPr>
              <a:lnSpc>
                <a:spcPct val="150000"/>
              </a:lnSpc>
            </a:pPr>
            <a:r>
              <a:rPr lang="en-US" i="1" dirty="0" smtClean="0">
                <a:latin typeface="Arial" panose="020B0604020202020204" pitchFamily="34" charset="0"/>
                <a:cs typeface="Arial" panose="020B0604020202020204" pitchFamily="34" charset="0"/>
              </a:rPr>
              <a:t>“There is a distinct and vital difference between society/government that empowers people, and a society/government that provides for them and regulates them for their own good….empowerment is when government joins with business, labor, religion, and individual citizens to guarantee every person the tool to govern, to produce and to live the best life possible for self and for all…we [people with disabilities] have unique knowledge and experience to offer. We have the responsibility to lead.”</a:t>
            </a:r>
            <a:endParaRPr lang="en-US" i="1" dirty="0">
              <a:latin typeface="Arial" panose="020B0604020202020204" pitchFamily="34" charset="0"/>
              <a:cs typeface="Arial" panose="020B0604020202020204" pitchFamily="34" charset="0"/>
            </a:endParaRPr>
          </a:p>
        </p:txBody>
      </p:sp>
      <p:pic>
        <p:nvPicPr>
          <p:cNvPr id="4098" name="Picture 2" descr="Justin D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612" y="3411909"/>
            <a:ext cx="2499837" cy="230309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809999" y="3200400"/>
            <a:ext cx="4572001" cy="3505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nSpc>
                <a:spcPct val="150000"/>
              </a:lnSpc>
            </a:pPr>
            <a:r>
              <a:rPr lang="en-US" b="0" i="1" dirty="0" smtClean="0">
                <a:latin typeface="Arial" panose="020B0604020202020204" pitchFamily="34" charset="0"/>
                <a:cs typeface="Arial" panose="020B0604020202020204" pitchFamily="34" charset="0"/>
              </a:rPr>
              <a:t>Quote by Justin Dart (1930 – 2002)</a:t>
            </a:r>
          </a:p>
          <a:p>
            <a:pPr>
              <a:lnSpc>
                <a:spcPct val="150000"/>
              </a:lnSpc>
              <a:buFont typeface="Arial" panose="020B0604020202020204" pitchFamily="34" charset="0"/>
              <a:buChar char="•"/>
            </a:pPr>
            <a:r>
              <a:rPr lang="en-US" b="0" i="1" dirty="0" smtClean="0">
                <a:latin typeface="Arial" panose="020B0604020202020204" pitchFamily="34" charset="0"/>
                <a:cs typeface="Arial" panose="020B0604020202020204" pitchFamily="34" charset="0"/>
              </a:rPr>
              <a:t>Contracted polio in 1948 and spent the rest of his life using a wheelchair</a:t>
            </a:r>
          </a:p>
          <a:p>
            <a:pPr>
              <a:lnSpc>
                <a:spcPct val="150000"/>
              </a:lnSpc>
              <a:buFont typeface="Arial" panose="020B0604020202020204" pitchFamily="34" charset="0"/>
              <a:buChar char="•"/>
            </a:pPr>
            <a:r>
              <a:rPr lang="en-US" b="0" i="1" dirty="0" smtClean="0">
                <a:latin typeface="Arial" panose="020B0604020202020204" pitchFamily="34" charset="0"/>
                <a:cs typeface="Arial" panose="020B0604020202020204" pitchFamily="34" charset="0"/>
              </a:rPr>
              <a:t>Leader in the disability rights movement for 30 years</a:t>
            </a:r>
          </a:p>
          <a:p>
            <a:pPr>
              <a:lnSpc>
                <a:spcPct val="150000"/>
              </a:lnSpc>
              <a:buFont typeface="Arial" panose="020B0604020202020204" pitchFamily="34" charset="0"/>
              <a:buChar char="•"/>
            </a:pPr>
            <a:r>
              <a:rPr lang="en-US" b="0" i="1" dirty="0" smtClean="0">
                <a:latin typeface="Arial" panose="020B0604020202020204" pitchFamily="34" charset="0"/>
                <a:cs typeface="Arial" panose="020B0604020202020204" pitchFamily="34" charset="0"/>
              </a:rPr>
              <a:t>“Father” of the Americans with Disabilities Act – who stood on the podium with President George H. Bush when he signed the ADA into law in July 1990. </a:t>
            </a:r>
          </a:p>
          <a:p>
            <a:pPr>
              <a:lnSpc>
                <a:spcPct val="150000"/>
              </a:lnSpc>
              <a:buFont typeface="Arial" panose="020B0604020202020204" pitchFamily="34" charset="0"/>
              <a:buChar char="•"/>
            </a:pPr>
            <a:r>
              <a:rPr lang="en-US" b="0" i="1" dirty="0" smtClean="0">
                <a:latin typeface="Arial" panose="020B0604020202020204" pitchFamily="34" charset="0"/>
                <a:cs typeface="Arial" panose="020B0604020202020204" pitchFamily="34" charset="0"/>
              </a:rPr>
              <a:t>Self-proclaimed “soldier of justice”</a:t>
            </a:r>
          </a:p>
          <a:p>
            <a:pPr>
              <a:lnSpc>
                <a:spcPct val="150000"/>
              </a:lnSpc>
            </a:pP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8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2910840" cy="548640"/>
          </a:xfrm>
        </p:spPr>
        <p:txBody>
          <a:bodyPr/>
          <a:lstStyle/>
          <a:p>
            <a:pPr algn="ctr"/>
            <a:r>
              <a:rPr lang="en-US" dirty="0" smtClean="0"/>
              <a:t>THEN</a:t>
            </a:r>
            <a:endParaRPr lang="en-US" dirty="0"/>
          </a:p>
        </p:txBody>
      </p:sp>
      <p:sp>
        <p:nvSpPr>
          <p:cNvPr id="3" name="Content Placeholder 2"/>
          <p:cNvSpPr>
            <a:spLocks noGrp="1"/>
          </p:cNvSpPr>
          <p:nvPr>
            <p:ph idx="1"/>
          </p:nvPr>
        </p:nvSpPr>
        <p:spPr>
          <a:xfrm>
            <a:off x="822960" y="1100628"/>
            <a:ext cx="3672840" cy="3579849"/>
          </a:xfrm>
        </p:spPr>
        <p:txBody>
          <a:bodyPr>
            <a:normAutofit lnSpcReduction="10000"/>
          </a:bodyPr>
          <a:lstStyle/>
          <a:p>
            <a:pPr>
              <a:buFont typeface="Arial" panose="020B0604020202020204" pitchFamily="34" charset="0"/>
              <a:buChar char="•"/>
            </a:pPr>
            <a:r>
              <a:rPr lang="en-US" dirty="0" smtClean="0">
                <a:latin typeface="Arial" panose="020B0604020202020204" pitchFamily="34" charset="0"/>
                <a:cs typeface="Arial" panose="020B0604020202020204" pitchFamily="34" charset="0"/>
              </a:rPr>
              <a:t>SAIL is formed as only center for independent living in the U.P.</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Cost of stamp: $0.32</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Cost of gallon of gas: $1.06</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President: Bill Clinton</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Workforce Investment Act was signed by Clinton</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Popular Films: Armageddon, Titanic, Saving Private Ryan</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Popular Musicians: Celine Dion, Madonna, </a:t>
            </a:r>
            <a:r>
              <a:rPr lang="en-US" dirty="0" err="1" smtClean="0">
                <a:latin typeface="Arial" panose="020B0604020202020204" pitchFamily="34" charset="0"/>
                <a:cs typeface="Arial" panose="020B0604020202020204" pitchFamily="34" charset="0"/>
              </a:rPr>
              <a:t>Chumbawamba</a:t>
            </a:r>
            <a:r>
              <a:rPr lang="en-US" dirty="0" smtClean="0">
                <a:latin typeface="Arial" panose="020B0604020202020204" pitchFamily="34" charset="0"/>
                <a:cs typeface="Arial" panose="020B0604020202020204" pitchFamily="34" charset="0"/>
              </a:rPr>
              <a:t>, Spice Girls</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4804873" y="381000"/>
            <a:ext cx="32918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NOW</a:t>
            </a:r>
            <a:endParaRPr lang="en-US" dirty="0"/>
          </a:p>
        </p:txBody>
      </p:sp>
      <p:sp>
        <p:nvSpPr>
          <p:cNvPr id="5" name="Content Placeholder 2"/>
          <p:cNvSpPr txBox="1">
            <a:spLocks/>
          </p:cNvSpPr>
          <p:nvPr/>
        </p:nvSpPr>
        <p:spPr>
          <a:xfrm>
            <a:off x="4800600" y="1066800"/>
            <a:ext cx="3672840" cy="357984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itchFamily="34" charset="0"/>
              <a:buChar char="•"/>
            </a:pPr>
            <a:r>
              <a:rPr lang="en-US" dirty="0" smtClean="0">
                <a:latin typeface="Arial" panose="020B0604020202020204" pitchFamily="34" charset="0"/>
                <a:cs typeface="Arial" panose="020B0604020202020204" pitchFamily="34" charset="0"/>
              </a:rPr>
              <a:t>SAIL continues to grow and thrive as the only center for independent living in the U.P.</a:t>
            </a:r>
          </a:p>
          <a:p>
            <a:pPr>
              <a:buFont typeface="Arial" pitchFamily="34" charset="0"/>
              <a:buChar char="•"/>
            </a:pPr>
            <a:r>
              <a:rPr lang="en-US" dirty="0" smtClean="0">
                <a:latin typeface="Arial" panose="020B0604020202020204" pitchFamily="34" charset="0"/>
                <a:cs typeface="Arial" panose="020B0604020202020204" pitchFamily="34" charset="0"/>
              </a:rPr>
              <a:t>Cost of stamp: $0.47</a:t>
            </a:r>
          </a:p>
          <a:p>
            <a:pPr>
              <a:buFont typeface="Arial" pitchFamily="34" charset="0"/>
              <a:buChar char="•"/>
            </a:pPr>
            <a:r>
              <a:rPr lang="en-US" dirty="0" smtClean="0">
                <a:latin typeface="Arial" panose="020B0604020202020204" pitchFamily="34" charset="0"/>
                <a:cs typeface="Arial" panose="020B0604020202020204" pitchFamily="34" charset="0"/>
              </a:rPr>
              <a:t>Cost of gallon of gas: $2.69</a:t>
            </a:r>
          </a:p>
          <a:p>
            <a:pPr>
              <a:buFont typeface="Arial" pitchFamily="34" charset="0"/>
              <a:buChar char="•"/>
            </a:pPr>
            <a:r>
              <a:rPr lang="en-US" dirty="0" smtClean="0">
                <a:latin typeface="Arial" panose="020B0604020202020204" pitchFamily="34" charset="0"/>
                <a:cs typeface="Arial" panose="020B0604020202020204" pitchFamily="34" charset="0"/>
              </a:rPr>
              <a:t>President: Donald Trump</a:t>
            </a:r>
          </a:p>
          <a:p>
            <a:pPr>
              <a:buFont typeface="Arial" pitchFamily="34" charset="0"/>
              <a:buChar char="•"/>
            </a:pPr>
            <a:r>
              <a:rPr lang="en-US" dirty="0" smtClean="0">
                <a:latin typeface="Arial" panose="020B0604020202020204" pitchFamily="34" charset="0"/>
                <a:cs typeface="Arial" panose="020B0604020202020204" pitchFamily="34" charset="0"/>
              </a:rPr>
              <a:t>Workforce Innovation and Opportunities Act was signed in 2014</a:t>
            </a:r>
          </a:p>
          <a:p>
            <a:pPr>
              <a:buFont typeface="Arial" pitchFamily="34" charset="0"/>
              <a:buChar char="•"/>
            </a:pPr>
            <a:r>
              <a:rPr lang="en-US" dirty="0" smtClean="0">
                <a:latin typeface="Arial" panose="020B0604020202020204" pitchFamily="34" charset="0"/>
                <a:cs typeface="Arial" panose="020B0604020202020204" pitchFamily="34" charset="0"/>
              </a:rPr>
              <a:t>Popular Films: Wonder, Star Wars: The Last Jedi, Get Out</a:t>
            </a:r>
          </a:p>
          <a:p>
            <a:pPr>
              <a:buFont typeface="Arial" pitchFamily="34" charset="0"/>
              <a:buChar char="•"/>
            </a:pPr>
            <a:r>
              <a:rPr lang="en-US" dirty="0" smtClean="0">
                <a:latin typeface="Arial" panose="020B0604020202020204" pitchFamily="34" charset="0"/>
                <a:cs typeface="Arial" panose="020B0604020202020204" pitchFamily="34" charset="0"/>
              </a:rPr>
              <a:t>Popular Musicians: Taylor Swift, </a:t>
            </a:r>
            <a:r>
              <a:rPr lang="en-US" dirty="0" err="1" smtClean="0">
                <a:latin typeface="Arial" panose="020B0604020202020204" pitchFamily="34" charset="0"/>
                <a:cs typeface="Arial" panose="020B0604020202020204" pitchFamily="34" charset="0"/>
              </a:rPr>
              <a:t>Beyonce</a:t>
            </a:r>
            <a:r>
              <a:rPr lang="en-US" dirty="0" smtClean="0">
                <a:latin typeface="Arial" panose="020B0604020202020204" pitchFamily="34" charset="0"/>
                <a:cs typeface="Arial" panose="020B0604020202020204" pitchFamily="34" charset="0"/>
              </a:rPr>
              <a:t>, Drake, Bruno Mars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612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352800" y="3810000"/>
            <a:ext cx="5650992" cy="1905000"/>
          </a:xfrm>
        </p:spPr>
        <p:txBody>
          <a:bodyPr/>
          <a:lstStyle/>
          <a:p>
            <a:pPr algn="ctr"/>
            <a:r>
              <a:rPr lang="en-US" sz="5400" dirty="0" smtClean="0">
                <a:latin typeface="Arial" panose="020B0604020202020204" pitchFamily="34" charset="0"/>
                <a:cs typeface="Arial" panose="020B0604020202020204" pitchFamily="34" charset="0"/>
              </a:rPr>
              <a:t>SAIL TIMELINE</a:t>
            </a:r>
            <a:br>
              <a:rPr lang="en-US" sz="5400" dirty="0" smtClean="0">
                <a:latin typeface="Arial" panose="020B0604020202020204" pitchFamily="34" charset="0"/>
                <a:cs typeface="Arial" panose="020B0604020202020204" pitchFamily="34" charset="0"/>
              </a:rPr>
            </a:br>
            <a:r>
              <a:rPr lang="en-US" sz="5400" dirty="0" smtClean="0">
                <a:latin typeface="Arial" panose="020B0604020202020204" pitchFamily="34" charset="0"/>
                <a:cs typeface="Arial" panose="020B0604020202020204" pitchFamily="34" charset="0"/>
              </a:rPr>
              <a:t>AT a glance</a:t>
            </a:r>
            <a:endParaRPr lang="en-US" sz="5400" dirty="0">
              <a:latin typeface="Arial" panose="020B0604020202020204" pitchFamily="34" charset="0"/>
              <a:cs typeface="Arial" panose="020B0604020202020204" pitchFamily="34" charset="0"/>
            </a:endParaRPr>
          </a:p>
        </p:txBody>
      </p:sp>
      <p:sp>
        <p:nvSpPr>
          <p:cNvPr id="16" name="AutoShape 4" descr="Image result for disability commun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Image result for programs and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3208402" cy="335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066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the first </a:t>
            </a:r>
            <a:r>
              <a:rPr lang="en-US" dirty="0">
                <a:latin typeface="Arial" panose="020B0604020202020204" pitchFamily="34" charset="0"/>
                <a:cs typeface="Arial" panose="020B0604020202020204" pitchFamily="34" charset="0"/>
              </a:rPr>
              <a:t>5</a:t>
            </a:r>
            <a:r>
              <a:rPr lang="en-US" dirty="0" smtClean="0">
                <a:latin typeface="Arial" panose="020B0604020202020204" pitchFamily="34" charset="0"/>
                <a:cs typeface="Arial" panose="020B0604020202020204" pitchFamily="34" charset="0"/>
              </a:rPr>
              <a:t> years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2960" y="990600"/>
            <a:ext cx="7520940" cy="3962400"/>
          </a:xfrm>
        </p:spPr>
        <p:txBody>
          <a:bodyPr>
            <a:normAutofit/>
          </a:bodyPr>
          <a:lstStyle/>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SAIL is incorporated as a 501(c)(3) organization and begins operating at 129 W. Baraga Avenue  coined The Marquette Non-Profit Commons</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Amy </a:t>
            </a:r>
            <a:r>
              <a:rPr lang="en-US" sz="1200" b="0" dirty="0" err="1" smtClean="0">
                <a:latin typeface="Arial" panose="020B0604020202020204" pitchFamily="34" charset="0"/>
                <a:cs typeface="Arial" panose="020B0604020202020204" pitchFamily="34" charset="0"/>
              </a:rPr>
              <a:t>Rosemergy</a:t>
            </a:r>
            <a:r>
              <a:rPr lang="en-US" sz="1200" b="0" dirty="0" smtClean="0">
                <a:latin typeface="Arial" panose="020B0604020202020204" pitchFamily="34" charset="0"/>
                <a:cs typeface="Arial" panose="020B0604020202020204" pitchFamily="34" charset="0"/>
              </a:rPr>
              <a:t> becomes the first Executive Director</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$111,375 approximate budget starts from Michigan Rehabilitation Services</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First Action Day, May 2000 with over 220 people in attendance </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Initial programs and services launch including: </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ADA Access Team </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RICC</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IL core services</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STOMP (Students On Mentoring Peers)</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Nursing Home Transition</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Annual operating budget increases to $265,000, with five direct staff and two administrators</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“Tour of Hope” benefit concert supports SAIL and NAMI (National Alliance on Mental Illness) </a:t>
            </a:r>
            <a:endParaRPr lang="en-US"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70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The second </a:t>
            </a:r>
            <a:r>
              <a:rPr lang="en-US" dirty="0">
                <a:latin typeface="Arial" panose="020B0604020202020204" pitchFamily="34" charset="0"/>
                <a:cs typeface="Arial" panose="020B0604020202020204" pitchFamily="34" charset="0"/>
              </a:rPr>
              <a:t>5</a:t>
            </a:r>
            <a:r>
              <a:rPr lang="en-US" dirty="0" smtClean="0">
                <a:latin typeface="Arial" panose="020B0604020202020204" pitchFamily="34" charset="0"/>
                <a:cs typeface="Arial" panose="020B0604020202020204" pitchFamily="34" charset="0"/>
              </a:rPr>
              <a:t> years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2960" y="1100628"/>
            <a:ext cx="7520940" cy="3928572"/>
          </a:xfrm>
        </p:spPr>
        <p:txBody>
          <a:bodyPr>
            <a:normAutofit lnSpcReduction="10000"/>
          </a:bodyPr>
          <a:lstStyle/>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Multiple executive </a:t>
            </a:r>
            <a:r>
              <a:rPr lang="en-US" sz="1200" b="0" dirty="0">
                <a:latin typeface="Arial" panose="020B0604020202020204" pitchFamily="34" charset="0"/>
                <a:cs typeface="Arial" panose="020B0604020202020204" pitchFamily="34" charset="0"/>
              </a:rPr>
              <a:t>d</a:t>
            </a:r>
            <a:r>
              <a:rPr lang="en-US" sz="1200" b="0" dirty="0" smtClean="0">
                <a:latin typeface="Arial" panose="020B0604020202020204" pitchFamily="34" charset="0"/>
                <a:cs typeface="Arial" panose="020B0604020202020204" pitchFamily="34" charset="0"/>
              </a:rPr>
              <a:t>irector changes and other staff turnover reflect early growing pains of a new organization</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ADA Bock Party in 2005 to celebrate 15</a:t>
            </a:r>
            <a:r>
              <a:rPr lang="en-US" sz="1200" b="0" baseline="30000" dirty="0" smtClean="0">
                <a:latin typeface="Arial" panose="020B0604020202020204" pitchFamily="34" charset="0"/>
                <a:cs typeface="Arial" panose="020B0604020202020204" pitchFamily="34" charset="0"/>
              </a:rPr>
              <a:t>th</a:t>
            </a:r>
            <a:r>
              <a:rPr lang="en-US" sz="1200" b="0" dirty="0" smtClean="0">
                <a:latin typeface="Arial" panose="020B0604020202020204" pitchFamily="34" charset="0"/>
                <a:cs typeface="Arial" panose="020B0604020202020204" pitchFamily="34" charset="0"/>
              </a:rPr>
              <a:t> Anniversary of the ADA – over 300 people in attendance  </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Amy </a:t>
            </a:r>
            <a:r>
              <a:rPr lang="en-US" sz="1200" b="0" dirty="0" err="1" smtClean="0">
                <a:latin typeface="Arial" panose="020B0604020202020204" pitchFamily="34" charset="0"/>
                <a:cs typeface="Arial" panose="020B0604020202020204" pitchFamily="34" charset="0"/>
              </a:rPr>
              <a:t>Maes</a:t>
            </a:r>
            <a:r>
              <a:rPr lang="en-US" sz="1200" b="0" dirty="0" smtClean="0">
                <a:latin typeface="Arial" panose="020B0604020202020204" pitchFamily="34" charset="0"/>
                <a:cs typeface="Arial" panose="020B0604020202020204" pitchFamily="34" charset="0"/>
              </a:rPr>
              <a:t> is hired as Executive Director</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Budget increases to $375,000 and staffing levels stay consistent with seven </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Pub and Grub annual fundraiser is hosted for three years </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Works begins with local housing providers through the Continuum of Care Group</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At SAIL office, small assistive technology computer lab opens to assist community members</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Collaborations and partnerships are developed with local organizations including: </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Upper Peninsula Commission for Area Progress (UPCAP)</a:t>
            </a:r>
          </a:p>
          <a:p>
            <a:pPr lvl="3">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Marquette/Alger Regional Educational Services Agency (MARESA) – Assistive Technology Center</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Michigan Disability Rights Coalition (MDRC)</a:t>
            </a:r>
          </a:p>
          <a:p>
            <a:pPr lvl="3">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Michigan Protection and Advocacy Services (MPAS)</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Department of Veterans Affairs (DVA)</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Native American Outreach funded through Michigan Rehabilitation Services</a:t>
            </a:r>
            <a:br>
              <a:rPr lang="en-US" sz="1200" dirty="0" smtClean="0">
                <a:latin typeface="Arial" panose="020B0604020202020204" pitchFamily="34" charset="0"/>
                <a:cs typeface="Arial" panose="020B0604020202020204" pitchFamily="34" charset="0"/>
              </a:rPr>
            </a:br>
            <a:endParaRPr lang="en-US" sz="1200" dirty="0" smtClean="0">
              <a:latin typeface="Arial" panose="020B0604020202020204" pitchFamily="34" charset="0"/>
              <a:cs typeface="Arial" panose="020B0604020202020204" pitchFamily="34" charset="0"/>
            </a:endParaRPr>
          </a:p>
          <a:p>
            <a:pPr marL="466344" lvl="3" indent="0">
              <a:buNone/>
            </a:pPr>
            <a:endParaRPr lang="en-US" sz="1200" b="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96659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THIRD </a:t>
            </a:r>
            <a:r>
              <a:rPr lang="en-US" dirty="0">
                <a:latin typeface="Arial" panose="020B0604020202020204" pitchFamily="34" charset="0"/>
                <a:cs typeface="Arial" panose="020B0604020202020204" pitchFamily="34" charset="0"/>
              </a:rPr>
              <a:t>5 years</a:t>
            </a:r>
            <a:endParaRPr lang="en-US" dirty="0"/>
          </a:p>
        </p:txBody>
      </p:sp>
      <p:sp>
        <p:nvSpPr>
          <p:cNvPr id="3" name="Content Placeholder 2"/>
          <p:cNvSpPr>
            <a:spLocks noGrp="1"/>
          </p:cNvSpPr>
          <p:nvPr>
            <p:ph idx="1"/>
          </p:nvPr>
        </p:nvSpPr>
        <p:spPr>
          <a:xfrm>
            <a:off x="822960" y="914400"/>
            <a:ext cx="7520940" cy="4114800"/>
          </a:xfrm>
        </p:spPr>
        <p:txBody>
          <a:bodyPr>
            <a:normAutofit/>
          </a:bodyPr>
          <a:lstStyle/>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Organization stabilizes and significantly increases services and programs</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Budget hits all time high at $1,011,795 in 2012</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SAIL moves to new office at 1200 Wright Street, Suite A in Marquette</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Action Day continues to be hosted every two years with 250 to 300 people in attendance</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First Annual Chocolate Festival fundraiser is hosted in 2010</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SAIL receives new grant hosted by MI Developmental Disabilities for Regional Coordinator to support all five RICC’s in the U.P.</a:t>
            </a:r>
          </a:p>
          <a:p>
            <a:pPr>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Inception and expansion of programs and services including:</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Single Point for Activities and Recreation (SPAR)</a:t>
            </a:r>
          </a:p>
          <a:p>
            <a:pPr lvl="3">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SSI/SSDI Outreach and Recovery (SOAR)</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Aging and Disability Resource Collaborative (ADRC)</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Information and Referral</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Housing services</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Independent Living services</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Employment and Transition services</a:t>
            </a:r>
          </a:p>
          <a:p>
            <a:pPr lvl="3">
              <a:buFont typeface="Arial" panose="020B0604020202020204" pitchFamily="34" charset="0"/>
              <a:buChar char="•"/>
            </a:pPr>
            <a:r>
              <a:rPr lang="en-US" sz="1200" dirty="0" smtClean="0">
                <a:latin typeface="Arial" panose="020B0604020202020204" pitchFamily="34" charset="0"/>
                <a:cs typeface="Arial" panose="020B0604020202020204" pitchFamily="34" charset="0"/>
              </a:rPr>
              <a:t>Assistive Technology services</a:t>
            </a:r>
          </a:p>
          <a:p>
            <a:pPr lvl="3">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466344" lvl="3" indent="0">
              <a:buNone/>
            </a:pPr>
            <a:endParaRPr lang="en-US"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989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last </a:t>
            </a:r>
            <a:r>
              <a:rPr lang="en-US" dirty="0">
                <a:latin typeface="Arial" panose="020B0604020202020204" pitchFamily="34" charset="0"/>
                <a:cs typeface="Arial" panose="020B0604020202020204" pitchFamily="34" charset="0"/>
              </a:rPr>
              <a:t>5 years</a:t>
            </a:r>
            <a:endParaRPr lang="en-US" dirty="0"/>
          </a:p>
        </p:txBody>
      </p:sp>
      <p:sp>
        <p:nvSpPr>
          <p:cNvPr id="3" name="Content Placeholder 2"/>
          <p:cNvSpPr>
            <a:spLocks noGrp="1"/>
          </p:cNvSpPr>
          <p:nvPr>
            <p:ph idx="1"/>
          </p:nvPr>
        </p:nvSpPr>
        <p:spPr>
          <a:xfrm>
            <a:off x="838200" y="1143000"/>
            <a:ext cx="7520940" cy="3810000"/>
          </a:xfrm>
        </p:spPr>
        <p:txBody>
          <a:bodyPr>
            <a:noAutofit/>
          </a:bodyPr>
          <a:lstStyle/>
          <a:p>
            <a:pPr>
              <a:buFont typeface="Arial" panose="020B0604020202020204" pitchFamily="34" charset="0"/>
              <a:buChar char="•"/>
            </a:pPr>
            <a:r>
              <a:rPr lang="en-US" sz="1300" b="0" dirty="0">
                <a:latin typeface="Arial" panose="020B0604020202020204" pitchFamily="34" charset="0"/>
                <a:cs typeface="Arial" panose="020B0604020202020204" pitchFamily="34" charset="0"/>
              </a:rPr>
              <a:t>Sarah Peurakoski </a:t>
            </a:r>
            <a:r>
              <a:rPr lang="en-US" sz="1300" b="0" dirty="0" smtClean="0">
                <a:latin typeface="Arial" panose="020B0604020202020204" pitchFamily="34" charset="0"/>
                <a:cs typeface="Arial" panose="020B0604020202020204" pitchFamily="34" charset="0"/>
              </a:rPr>
              <a:t>is hired </a:t>
            </a:r>
            <a:r>
              <a:rPr lang="en-US" sz="1300" b="0" dirty="0">
                <a:latin typeface="Arial" panose="020B0604020202020204" pitchFamily="34" charset="0"/>
                <a:cs typeface="Arial" panose="020B0604020202020204" pitchFamily="34" charset="0"/>
              </a:rPr>
              <a:t>as </a:t>
            </a:r>
            <a:r>
              <a:rPr lang="en-US" sz="1300" b="0" dirty="0" smtClean="0">
                <a:latin typeface="Arial" panose="020B0604020202020204" pitchFamily="34" charset="0"/>
                <a:cs typeface="Arial" panose="020B0604020202020204" pitchFamily="34" charset="0"/>
              </a:rPr>
              <a:t>Executive Director in December 2012</a:t>
            </a:r>
            <a:endParaRPr lang="en-US" sz="1300" b="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300" b="0" dirty="0" smtClean="0">
                <a:latin typeface="Arial" panose="020B0604020202020204" pitchFamily="34" charset="0"/>
                <a:cs typeface="Arial" panose="020B0604020202020204" pitchFamily="34" charset="0"/>
              </a:rPr>
              <a:t>In 2013, budget dips to $706,822 and then steadily builds to all time high at $1,114,200 in 2018</a:t>
            </a:r>
          </a:p>
          <a:p>
            <a:pPr>
              <a:buFont typeface="Arial" panose="020B0604020202020204" pitchFamily="34" charset="0"/>
              <a:buChar char="•"/>
            </a:pPr>
            <a:r>
              <a:rPr lang="en-US" sz="1300" b="0" dirty="0" smtClean="0">
                <a:latin typeface="Arial" panose="020B0604020202020204" pitchFamily="34" charset="0"/>
                <a:cs typeface="Arial" panose="020B0604020202020204" pitchFamily="34" charset="0"/>
              </a:rPr>
              <a:t>SAIL staff increases to twenty and a stronger CIL culture is built incorporating best practices, strong teamwork and a high level of professionalism </a:t>
            </a:r>
          </a:p>
          <a:p>
            <a:pPr>
              <a:buFont typeface="Arial" panose="020B0604020202020204" pitchFamily="34" charset="0"/>
              <a:buChar char="•"/>
            </a:pPr>
            <a:r>
              <a:rPr lang="en-US" sz="1300" b="0" dirty="0" smtClean="0">
                <a:latin typeface="Arial" panose="020B0604020202020204" pitchFamily="34" charset="0"/>
                <a:cs typeface="Arial" panose="020B0604020202020204" pitchFamily="34" charset="0"/>
              </a:rPr>
              <a:t>A stronger foundation is built on all levels of operational functions</a:t>
            </a:r>
          </a:p>
          <a:p>
            <a:pPr>
              <a:buFont typeface="Arial" panose="020B0604020202020204" pitchFamily="34" charset="0"/>
              <a:buChar char="•"/>
            </a:pPr>
            <a:r>
              <a:rPr lang="en-US" sz="1300" b="0" dirty="0" smtClean="0">
                <a:latin typeface="Arial" panose="020B0604020202020204" pitchFamily="34" charset="0"/>
                <a:cs typeface="Arial" panose="020B0604020202020204" pitchFamily="34" charset="0"/>
              </a:rPr>
              <a:t>New </a:t>
            </a:r>
            <a:r>
              <a:rPr lang="en-US" sz="1300" b="0" dirty="0">
                <a:latin typeface="Arial" panose="020B0604020202020204" pitchFamily="34" charset="0"/>
                <a:cs typeface="Arial" panose="020B0604020202020204" pitchFamily="34" charset="0"/>
              </a:rPr>
              <a:t>funding sources </a:t>
            </a:r>
            <a:r>
              <a:rPr lang="en-US" sz="1300" b="0" dirty="0" smtClean="0">
                <a:latin typeface="Arial" panose="020B0604020202020204" pitchFamily="34" charset="0"/>
                <a:cs typeface="Arial" panose="020B0604020202020204" pitchFamily="34" charset="0"/>
              </a:rPr>
              <a:t>are secured </a:t>
            </a:r>
            <a:r>
              <a:rPr lang="en-US" sz="1300" b="0" dirty="0">
                <a:latin typeface="Arial" panose="020B0604020202020204" pitchFamily="34" charset="0"/>
                <a:cs typeface="Arial" panose="020B0604020202020204" pitchFamily="34" charset="0"/>
              </a:rPr>
              <a:t>including:</a:t>
            </a:r>
          </a:p>
          <a:p>
            <a:pPr lvl="3">
              <a:buFont typeface="Arial" panose="020B0604020202020204" pitchFamily="34" charset="0"/>
              <a:buChar char="•"/>
            </a:pPr>
            <a:r>
              <a:rPr lang="en-US" sz="1300" dirty="0">
                <a:latin typeface="Arial" panose="020B0604020202020204" pitchFamily="34" charset="0"/>
                <a:cs typeface="Arial" panose="020B0604020202020204" pitchFamily="34" charset="0"/>
              </a:rPr>
              <a:t>Superior Health </a:t>
            </a:r>
            <a:r>
              <a:rPr lang="en-US" sz="1300" dirty="0" smtClean="0">
                <a:latin typeface="Arial" panose="020B0604020202020204" pitchFamily="34" charset="0"/>
                <a:cs typeface="Arial" panose="020B0604020202020204" pitchFamily="34" charset="0"/>
              </a:rPr>
              <a:t>Foundation funding to secure additional SPAR equipment and programming</a:t>
            </a:r>
            <a:endParaRPr lang="en-US" sz="1300" dirty="0">
              <a:latin typeface="Arial" panose="020B0604020202020204" pitchFamily="34" charset="0"/>
              <a:cs typeface="Arial" panose="020B0604020202020204" pitchFamily="34" charset="0"/>
            </a:endParaRPr>
          </a:p>
          <a:p>
            <a:pPr lvl="3">
              <a:buFont typeface="Arial" panose="020B0604020202020204" pitchFamily="34" charset="0"/>
              <a:buChar char="•"/>
            </a:pPr>
            <a:r>
              <a:rPr lang="en-US" sz="1300" dirty="0">
                <a:latin typeface="Arial" panose="020B0604020202020204" pitchFamily="34" charset="0"/>
                <a:cs typeface="Arial" panose="020B0604020202020204" pitchFamily="34" charset="0"/>
              </a:rPr>
              <a:t>Partnership with </a:t>
            </a:r>
            <a:r>
              <a:rPr lang="en-US" sz="1300" dirty="0" err="1">
                <a:latin typeface="Arial" panose="020B0604020202020204" pitchFamily="34" charset="0"/>
                <a:cs typeface="Arial" panose="020B0604020202020204" pitchFamily="34" charset="0"/>
              </a:rPr>
              <a:t>Northcare</a:t>
            </a:r>
            <a:r>
              <a:rPr lang="en-US" sz="1300" dirty="0">
                <a:latin typeface="Arial" panose="020B0604020202020204" pitchFamily="34" charset="0"/>
                <a:cs typeface="Arial" panose="020B0604020202020204" pitchFamily="34" charset="0"/>
              </a:rPr>
              <a:t> Network for Safe Transport </a:t>
            </a:r>
            <a:r>
              <a:rPr lang="en-US" sz="1300" dirty="0" smtClean="0">
                <a:latin typeface="Arial" panose="020B0604020202020204" pitchFamily="34" charset="0"/>
                <a:cs typeface="Arial" panose="020B0604020202020204" pitchFamily="34" charset="0"/>
              </a:rPr>
              <a:t>Systems and </a:t>
            </a:r>
            <a:r>
              <a:rPr lang="en-US" sz="1300" dirty="0">
                <a:latin typeface="Arial" panose="020B0604020202020204" pitchFamily="34" charset="0"/>
                <a:cs typeface="Arial" panose="020B0604020202020204" pitchFamily="34" charset="0"/>
              </a:rPr>
              <a:t>Veteran Navigator</a:t>
            </a:r>
          </a:p>
          <a:p>
            <a:pPr lvl="3">
              <a:buFont typeface="Arial" panose="020B0604020202020204" pitchFamily="34" charset="0"/>
              <a:buChar char="•"/>
            </a:pPr>
            <a:r>
              <a:rPr lang="en-US" sz="1300" dirty="0">
                <a:latin typeface="Arial" panose="020B0604020202020204" pitchFamily="34" charset="0"/>
                <a:cs typeface="Arial" panose="020B0604020202020204" pitchFamily="34" charset="0"/>
              </a:rPr>
              <a:t>MI Health Endowment </a:t>
            </a:r>
            <a:r>
              <a:rPr lang="en-US" sz="1300" dirty="0" smtClean="0">
                <a:latin typeface="Arial" panose="020B0604020202020204" pitchFamily="34" charset="0"/>
                <a:cs typeface="Arial" panose="020B0604020202020204" pitchFamily="34" charset="0"/>
              </a:rPr>
              <a:t>Fund for expansion of SPAR program to western counties of the U.P.</a:t>
            </a:r>
            <a:endParaRPr lang="en-US" sz="1300" dirty="0">
              <a:latin typeface="Arial" panose="020B0604020202020204" pitchFamily="34" charset="0"/>
              <a:cs typeface="Arial" panose="020B0604020202020204" pitchFamily="34" charset="0"/>
            </a:endParaRPr>
          </a:p>
          <a:p>
            <a:pPr lvl="3">
              <a:buFont typeface="Arial" panose="020B0604020202020204" pitchFamily="34" charset="0"/>
              <a:buChar char="•"/>
            </a:pPr>
            <a:r>
              <a:rPr lang="en-US" sz="1300" dirty="0">
                <a:latin typeface="Arial" panose="020B0604020202020204" pitchFamily="34" charset="0"/>
                <a:cs typeface="Arial" panose="020B0604020202020204" pitchFamily="34" charset="0"/>
              </a:rPr>
              <a:t>Michigan Alliance for </a:t>
            </a:r>
            <a:r>
              <a:rPr lang="en-US" sz="1300" dirty="0" smtClean="0">
                <a:latin typeface="Arial" panose="020B0604020202020204" pitchFamily="34" charset="0"/>
                <a:cs typeface="Arial" panose="020B0604020202020204" pitchFamily="34" charset="0"/>
              </a:rPr>
              <a:t>Families to work with students and families in the school systems</a:t>
            </a:r>
            <a:endParaRPr lang="en-US" sz="1300" dirty="0">
              <a:latin typeface="Arial" panose="020B0604020202020204" pitchFamily="34" charset="0"/>
              <a:cs typeface="Arial" panose="020B0604020202020204" pitchFamily="34" charset="0"/>
            </a:endParaRPr>
          </a:p>
          <a:p>
            <a:pPr lvl="3">
              <a:buFont typeface="Arial" panose="020B0604020202020204" pitchFamily="34" charset="0"/>
              <a:buChar char="•"/>
            </a:pPr>
            <a:r>
              <a:rPr lang="en-US" sz="1300" dirty="0">
                <a:latin typeface="Arial" panose="020B0604020202020204" pitchFamily="34" charset="0"/>
                <a:cs typeface="Arial" panose="020B0604020202020204" pitchFamily="34" charset="0"/>
              </a:rPr>
              <a:t>United Cerebral Palsy of </a:t>
            </a:r>
            <a:r>
              <a:rPr lang="en-US" sz="1300" dirty="0" smtClean="0">
                <a:latin typeface="Arial" panose="020B0604020202020204" pitchFamily="34" charset="0"/>
                <a:cs typeface="Arial" panose="020B0604020202020204" pitchFamily="34" charset="0"/>
              </a:rPr>
              <a:t>Michigan to increase work incentive benefits planning services</a:t>
            </a:r>
            <a:endParaRPr lang="en-US" sz="1300" dirty="0">
              <a:latin typeface="Arial" panose="020B0604020202020204" pitchFamily="34" charset="0"/>
              <a:cs typeface="Arial" panose="020B0604020202020204" pitchFamily="34" charset="0"/>
            </a:endParaRPr>
          </a:p>
          <a:p>
            <a:pPr lvl="3">
              <a:buFont typeface="Arial" panose="020B0604020202020204" pitchFamily="34" charset="0"/>
              <a:buChar char="•"/>
            </a:pPr>
            <a:r>
              <a:rPr lang="en-US" sz="1300" dirty="0">
                <a:latin typeface="Arial" panose="020B0604020202020204" pitchFamily="34" charset="0"/>
                <a:cs typeface="Arial" panose="020B0604020202020204" pitchFamily="34" charset="0"/>
              </a:rPr>
              <a:t>Employment Navigation services through Michigan Rehabilitation increases to $348,575 </a:t>
            </a:r>
            <a:r>
              <a:rPr lang="en-US" sz="1300" dirty="0" smtClean="0">
                <a:latin typeface="Arial" panose="020B0604020202020204" pitchFamily="34" charset="0"/>
                <a:cs typeface="Arial" panose="020B0604020202020204" pitchFamily="34" charset="0"/>
              </a:rPr>
              <a:t>annually</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359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last 5 </a:t>
            </a:r>
            <a:r>
              <a:rPr lang="en-US" dirty="0" smtClean="0">
                <a:latin typeface="Arial" panose="020B0604020202020204" pitchFamily="34" charset="0"/>
                <a:cs typeface="Arial" panose="020B0604020202020204" pitchFamily="34" charset="0"/>
              </a:rPr>
              <a:t>years (continued)</a:t>
            </a:r>
            <a:endParaRPr lang="en-US" dirty="0"/>
          </a:p>
        </p:txBody>
      </p:sp>
      <p:sp>
        <p:nvSpPr>
          <p:cNvPr id="3" name="Content Placeholder 2"/>
          <p:cNvSpPr>
            <a:spLocks noGrp="1"/>
          </p:cNvSpPr>
          <p:nvPr>
            <p:ph idx="1"/>
          </p:nvPr>
        </p:nvSpPr>
        <p:spPr>
          <a:xfrm>
            <a:off x="836930" y="1219200"/>
            <a:ext cx="7520940" cy="2133600"/>
          </a:xfrm>
        </p:spPr>
        <p:txBody>
          <a:bodyPr/>
          <a:lstStyle/>
          <a:p>
            <a:pPr>
              <a:buFont typeface="Arial" panose="020B0604020202020204" pitchFamily="34" charset="0"/>
              <a:buChar char="•"/>
            </a:pPr>
            <a:r>
              <a:rPr lang="en-US" sz="1400" b="0" dirty="0">
                <a:latin typeface="Arial" panose="020B0604020202020204" pitchFamily="34" charset="0"/>
                <a:cs typeface="Arial" panose="020B0604020202020204" pitchFamily="34" charset="0"/>
              </a:rPr>
              <a:t>New program </a:t>
            </a:r>
            <a:r>
              <a:rPr lang="en-US" sz="1400" b="0" dirty="0" smtClean="0">
                <a:latin typeface="Arial" panose="020B0604020202020204" pitchFamily="34" charset="0"/>
                <a:cs typeface="Arial" panose="020B0604020202020204" pitchFamily="34" charset="0"/>
              </a:rPr>
              <a:t>is implemented </a:t>
            </a:r>
            <a:r>
              <a:rPr lang="en-US" sz="1400" b="0" dirty="0">
                <a:latin typeface="Arial" panose="020B0604020202020204" pitchFamily="34" charset="0"/>
                <a:cs typeface="Arial" panose="020B0604020202020204" pitchFamily="34" charset="0"/>
              </a:rPr>
              <a:t>called Mission: Healthy U.P. Vets</a:t>
            </a:r>
          </a:p>
          <a:p>
            <a:pPr>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a:t>
            </a:r>
            <a:r>
              <a:rPr lang="en-US" sz="1400" b="0" dirty="0">
                <a:latin typeface="Arial" panose="020B0604020202020204" pitchFamily="34" charset="0"/>
                <a:cs typeface="Arial" panose="020B0604020202020204" pitchFamily="34" charset="0"/>
              </a:rPr>
              <a:t>30,000 </a:t>
            </a:r>
            <a:r>
              <a:rPr lang="en-US" sz="1400" b="0" dirty="0" smtClean="0">
                <a:latin typeface="Arial" panose="020B0604020202020204" pitchFamily="34" charset="0"/>
                <a:cs typeface="Arial" panose="020B0604020202020204" pitchFamily="34" charset="0"/>
              </a:rPr>
              <a:t>is secured for </a:t>
            </a:r>
            <a:r>
              <a:rPr lang="en-US" sz="1400" b="0" dirty="0">
                <a:latin typeface="Arial" panose="020B0604020202020204" pitchFamily="34" charset="0"/>
                <a:cs typeface="Arial" panose="020B0604020202020204" pitchFamily="34" charset="0"/>
              </a:rPr>
              <a:t>Sled Hockey program</a:t>
            </a:r>
          </a:p>
          <a:p>
            <a:pPr>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One </a:t>
            </a:r>
            <a:r>
              <a:rPr lang="en-US" sz="1400" b="0" dirty="0">
                <a:latin typeface="Arial" panose="020B0604020202020204" pitchFamily="34" charset="0"/>
                <a:cs typeface="Arial" panose="020B0604020202020204" pitchFamily="34" charset="0"/>
              </a:rPr>
              <a:t>in Five Annual Appeal </a:t>
            </a:r>
            <a:r>
              <a:rPr lang="en-US" sz="1400" b="0" dirty="0" smtClean="0">
                <a:latin typeface="Arial" panose="020B0604020202020204" pitchFamily="34" charset="0"/>
                <a:cs typeface="Arial" panose="020B0604020202020204" pitchFamily="34" charset="0"/>
              </a:rPr>
              <a:t>is developed and launched, raising </a:t>
            </a:r>
            <a:r>
              <a:rPr lang="en-US" sz="1400" b="0" dirty="0">
                <a:latin typeface="Arial" panose="020B0604020202020204" pitchFamily="34" charset="0"/>
                <a:cs typeface="Arial" panose="020B0604020202020204" pitchFamily="34" charset="0"/>
              </a:rPr>
              <a:t>$26,000</a:t>
            </a:r>
          </a:p>
          <a:p>
            <a:pPr>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Board </a:t>
            </a:r>
            <a:r>
              <a:rPr lang="en-US" sz="1400" b="0" dirty="0">
                <a:latin typeface="Arial" panose="020B0604020202020204" pitchFamily="34" charset="0"/>
                <a:cs typeface="Arial" panose="020B0604020202020204" pitchFamily="34" charset="0"/>
              </a:rPr>
              <a:t>engagement </a:t>
            </a:r>
            <a:r>
              <a:rPr lang="en-US" sz="1400" b="0" dirty="0" smtClean="0">
                <a:latin typeface="Arial" panose="020B0604020202020204" pitchFamily="34" charset="0"/>
                <a:cs typeface="Arial" panose="020B0604020202020204" pitchFamily="34" charset="0"/>
              </a:rPr>
              <a:t>is enhanced to </a:t>
            </a:r>
            <a:r>
              <a:rPr lang="en-US" sz="1400" b="0" dirty="0">
                <a:latin typeface="Arial" panose="020B0604020202020204" pitchFamily="34" charset="0"/>
                <a:cs typeface="Arial" panose="020B0604020202020204" pitchFamily="34" charset="0"/>
              </a:rPr>
              <a:t>support and help stabilize a thriving and growing organization by reviewing all policies, revising employee handbook and by-laws, formulating and executing strategic plan and cultivating more board </a:t>
            </a:r>
            <a:r>
              <a:rPr lang="en-US" sz="1400" b="0" dirty="0" smtClean="0">
                <a:latin typeface="Arial" panose="020B0604020202020204" pitchFamily="34" charset="0"/>
                <a:cs typeface="Arial" panose="020B0604020202020204" pitchFamily="34" charset="0"/>
              </a:rPr>
              <a:t>members</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505200"/>
            <a:ext cx="4741333" cy="2667000"/>
          </a:xfrm>
          <a:prstGeom prst="rect">
            <a:avLst/>
          </a:prstGeom>
        </p:spPr>
      </p:pic>
    </p:spTree>
    <p:extLst>
      <p:ext uri="{BB962C8B-B14F-4D97-AF65-F5344CB8AC3E}">
        <p14:creationId xmlns:p14="http://schemas.microsoft.com/office/powerpoint/2010/main" val="3881014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796</TotalTime>
  <Words>1078</Words>
  <Application>Microsoft Office PowerPoint</Application>
  <PresentationFormat>On-screen Show (4:3)</PresentationFormat>
  <Paragraphs>112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Angles</vt:lpstr>
      <vt:lpstr>PowerPoint Presentation</vt:lpstr>
      <vt:lpstr>PowerPoint Presentation</vt:lpstr>
      <vt:lpstr>THEN</vt:lpstr>
      <vt:lpstr>SAIL TIMELINE AT a glance</vt:lpstr>
      <vt:lpstr> the first 5 years</vt:lpstr>
      <vt:lpstr>The second 5 years</vt:lpstr>
      <vt:lpstr>The THIRD 5 years</vt:lpstr>
      <vt:lpstr>The last 5 years</vt:lpstr>
      <vt:lpstr>The last 5 years (continued)</vt:lpstr>
      <vt:lpstr>The evolution of the SAIL logo</vt:lpstr>
      <vt:lpstr>Community events</vt:lpstr>
      <vt:lpstr>celebrating the ada</vt:lpstr>
      <vt:lpstr>Action DAY conference</vt:lpstr>
      <vt:lpstr>Chocolate festival</vt:lpstr>
      <vt:lpstr>SAIL Commercial released  February 2018</vt:lpstr>
      <vt:lpstr>What does the future hold?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1998 - 2018</dc:title>
  <dc:creator>Sarah Peurakoski</dc:creator>
  <cp:lastModifiedBy>Sarah Peurakoski</cp:lastModifiedBy>
  <cp:revision>62</cp:revision>
  <cp:lastPrinted>2018-02-22T17:58:01Z</cp:lastPrinted>
  <dcterms:created xsi:type="dcterms:W3CDTF">2018-02-13T19:11:58Z</dcterms:created>
  <dcterms:modified xsi:type="dcterms:W3CDTF">2018-05-08T13:09:15Z</dcterms:modified>
</cp:coreProperties>
</file>